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680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9" name="Shape 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9" name="Shape 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 rot="5400000">
            <a:off y="2381249" x="4743450"/>
            <a:ext cy="19431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 rot="5400000">
            <a:off y="514349" x="781050"/>
            <a:ext cy="56769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y="152399" x="2514599"/>
            <a:ext cy="7772400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981200" x="685800"/>
            <a:ext cy="4114800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y="1981200" x="4648200"/>
            <a:ext cy="4114800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theme/theme3.xml" Type="http://schemas.openxmlformats.org/officeDocument/2006/relationships/theme" Id="rId13"/><Relationship Target="../media/image01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t="0" b="0" r="0" l="0"/>
          </a:stretch>
        </a:blip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8400" x="685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248400" x="65532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09.jpg" Type="http://schemas.openxmlformats.org/officeDocument/2006/relationships/image" Id="rId4"/><Relationship Target="../theme/themeOverride1.xml" Type="http://schemas.openxmlformats.org/officeDocument/2006/relationships/themeOverrid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8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6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7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5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0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9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1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7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2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4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6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4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0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8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29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1.png" Type="http://schemas.openxmlformats.org/officeDocument/2006/relationships/image" Id="rId3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3.pn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5.png" Type="http://schemas.openxmlformats.org/officeDocument/2006/relationships/image" Id="rId3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2.png" Type="http://schemas.openxmlformats.org/officeDocument/2006/relationships/image" Id="rId3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4.png" Type="http://schemas.openxmlformats.org/officeDocument/2006/relationships/image" Id="rId3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6.png" Type="http://schemas.openxmlformats.org/officeDocument/2006/relationships/image" Id="rId3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7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8.png" Type="http://schemas.openxmlformats.org/officeDocument/2006/relationships/image" Id="rId3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40.png" Type="http://schemas.openxmlformats.org/officeDocument/2006/relationships/image" Id="rId3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39.png" Type="http://schemas.openxmlformats.org/officeDocument/2006/relationships/image" Id="rId3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4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/>
        </p:nvSpPr>
        <p:spPr>
          <a:xfrm>
            <a:off y="838200" x="-533400"/>
            <a:ext cy="4365624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6600FF"/>
                </a:solidFill>
                <a:latin typeface="Arial Black"/>
                <a:ea typeface="Arial Black"/>
                <a:cs typeface="Arial Black"/>
                <a:sym typeface="Arial Black"/>
              </a:rPr>
              <a:t>ПОЛУЧЕНИЕ</a:t>
            </a:r>
          </a:p>
          <a:p>
            <a:pPr algn="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6600FF"/>
                </a:solidFill>
                <a:latin typeface="Arial Black"/>
                <a:ea typeface="Arial Black"/>
                <a:cs typeface="Arial Black"/>
                <a:sym typeface="Arial Black"/>
              </a:rPr>
              <a:t>АКСОНОМЕ-</a:t>
            </a:r>
          </a:p>
          <a:p>
            <a:pPr algn="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6600FF"/>
                </a:solidFill>
                <a:latin typeface="Arial Black"/>
                <a:ea typeface="Arial Black"/>
                <a:cs typeface="Arial Black"/>
                <a:sym typeface="Arial Black"/>
              </a:rPr>
              <a:t>ТРИЧЕСКИХ </a:t>
            </a:r>
          </a:p>
          <a:p>
            <a:pPr algn="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6600FF"/>
                </a:solidFill>
                <a:latin typeface="Arial Black"/>
                <a:ea typeface="Arial Black"/>
                <a:cs typeface="Arial Black"/>
                <a:sym typeface="Arial Black"/>
              </a:rPr>
              <a:t>ПРОЕКЦИЙ</a:t>
            </a:r>
          </a:p>
        </p:txBody>
      </p:sp>
      <p:pic>
        <p:nvPicPr>
          <p:cNvPr id="52" name="Shape 5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381000"/>
            <a:ext cy="3886200" cx="3141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" x="0"/>
            <a:ext cy="6545262" cx="918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" x="0"/>
            <a:ext cy="6545262" cx="918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/>
        </p:nvSpPr>
        <p:spPr>
          <a:xfrm>
            <a:off y="914400" x="914400"/>
            <a:ext cy="2133599" cx="7391399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l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y="914400" x="914400"/>
            <a:ext cy="2133599" cx="7391399"/>
          </a:xfrm>
          <a:prstGeom prst="rect">
            <a:avLst/>
          </a:prstGeom>
          <a:solidFill>
            <a:srgbClr val="C0C0C0"/>
          </a:solidFill>
          <a:ln w="9525" cap="flat">
            <a:solidFill>
              <a:srgbClr val="C0C0C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y="914400" x="914400"/>
            <a:ext cy="2101849" cx="73913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SzPct val="25000"/>
              <a:buFont typeface="Arial Black"/>
              <a:buNone/>
            </a:pPr>
            <a:r>
              <a:rPr strike="noStrike" u="none" b="1" cap="none" baseline="0" sz="4400" lang="en-US" i="0">
                <a:solidFill>
                  <a:srgbClr val="3366CC"/>
                </a:solidFill>
                <a:latin typeface="Arial Black"/>
                <a:ea typeface="Arial Black"/>
                <a:cs typeface="Arial Black"/>
                <a:sym typeface="Arial Black"/>
              </a:rPr>
              <a:t>Название </a:t>
            </a:r>
            <a:r>
              <a:rPr strike="noStrike" u="none" b="1" cap="none" baseline="0" sz="4400" lang="en-US" i="0">
                <a:solidFill>
                  <a:srgbClr val="CC66FF"/>
                </a:solidFill>
                <a:latin typeface="Arial Black"/>
                <a:ea typeface="Arial Black"/>
                <a:cs typeface="Arial Black"/>
                <a:sym typeface="Arial Black"/>
              </a:rPr>
              <a:t>«диметрия»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SzPct val="25000"/>
              <a:buFont typeface="Arial Black"/>
              <a:buNone/>
            </a:pPr>
            <a:r>
              <a:rPr strike="noStrike" u="none" b="1" cap="none" baseline="0" sz="4400" lang="en-US" i="0">
                <a:solidFill>
                  <a:srgbClr val="3366CC"/>
                </a:solidFill>
                <a:latin typeface="Arial Black"/>
                <a:ea typeface="Arial Black"/>
                <a:cs typeface="Arial Black"/>
                <a:sym typeface="Arial Black"/>
              </a:rPr>
              <a:t>по-гречески означает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FF"/>
              </a:buClr>
              <a:buSzPct val="25000"/>
              <a:buFont typeface="Arial Black"/>
              <a:buNone/>
            </a:pPr>
            <a:r>
              <a:rPr strike="noStrike" u="none" b="1" cap="none" baseline="0" sz="4400" lang="en-US" i="0">
                <a:solidFill>
                  <a:srgbClr val="CC00FF"/>
                </a:solidFill>
                <a:latin typeface="Arial Black"/>
                <a:ea typeface="Arial Black"/>
                <a:cs typeface="Arial Black"/>
                <a:sym typeface="Arial Black"/>
              </a:rPr>
              <a:t>«двойное измерение»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3810000" x="762000"/>
            <a:ext cy="2286000" cx="7696199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 lvl="0" marR="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y="3886200" x="822325"/>
            <a:ext cy="2101849" cx="76168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SzPct val="25000"/>
              <a:buFont typeface="Arial Black"/>
              <a:buNone/>
            </a:pPr>
            <a:r>
              <a:rPr strike="noStrike" u="none" b="1" cap="none" baseline="0" sz="4400" lang="en-US" i="0">
                <a:solidFill>
                  <a:srgbClr val="3366CC"/>
                </a:solidFill>
                <a:latin typeface="Arial Black"/>
                <a:ea typeface="Arial Black"/>
                <a:cs typeface="Arial Black"/>
                <a:sym typeface="Arial Black"/>
              </a:rPr>
              <a:t>Название </a:t>
            </a:r>
            <a:r>
              <a:rPr strike="noStrike" u="none" b="1" cap="none" baseline="0" sz="4400" lang="en-US" i="0">
                <a:solidFill>
                  <a:srgbClr val="FF33CC"/>
                </a:solidFill>
                <a:latin typeface="Arial Black"/>
                <a:ea typeface="Arial Black"/>
                <a:cs typeface="Arial Black"/>
                <a:sym typeface="Arial Black"/>
              </a:rPr>
              <a:t>«изометрия»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SzPct val="25000"/>
              <a:buFont typeface="Arial Black"/>
              <a:buNone/>
            </a:pPr>
            <a:r>
              <a:rPr strike="noStrike" u="none" b="1" cap="none" baseline="0" sz="4400" lang="en-US" i="0">
                <a:solidFill>
                  <a:srgbClr val="3366CC"/>
                </a:solidFill>
                <a:latin typeface="Arial Black"/>
                <a:ea typeface="Arial Black"/>
                <a:cs typeface="Arial Black"/>
                <a:sym typeface="Arial Black"/>
              </a:rPr>
              <a:t>по-гречески означает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25000"/>
              <a:buFont typeface="Arial Black"/>
              <a:buNone/>
            </a:pPr>
            <a:r>
              <a:rPr strike="noStrike" u="none" b="1" cap="none" baseline="0" sz="4400" lang="en-US" i="0">
                <a:solidFill>
                  <a:srgbClr val="FF33CC"/>
                </a:solidFill>
                <a:latin typeface="Arial Black"/>
                <a:ea typeface="Arial Black"/>
                <a:cs typeface="Arial Black"/>
                <a:sym typeface="Arial Black"/>
              </a:rPr>
              <a:t>«равные измерения»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/>
        </p:nvSpPr>
        <p:spPr>
          <a:xfrm>
            <a:off y="1503362" x="0"/>
            <a:ext cy="3297237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6600FF"/>
                </a:solidFill>
                <a:latin typeface="Arial Black"/>
                <a:ea typeface="Arial Black"/>
                <a:cs typeface="Arial Black"/>
                <a:sym typeface="Arial Black"/>
              </a:rPr>
              <a:t>ПОСТРОЕНИЕ</a:t>
            </a:r>
          </a:p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6600FF"/>
                </a:solidFill>
                <a:latin typeface="Arial Black"/>
                <a:ea typeface="Arial Black"/>
                <a:cs typeface="Arial Black"/>
                <a:sym typeface="Arial Black"/>
              </a:rPr>
              <a:t>АКСОНОМЕТРИЧЕС-</a:t>
            </a:r>
          </a:p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6600FF"/>
                </a:solidFill>
                <a:latin typeface="Arial Black"/>
                <a:ea typeface="Arial Black"/>
                <a:cs typeface="Arial Black"/>
                <a:sym typeface="Arial Black"/>
              </a:rPr>
              <a:t>КИХ ПРОЕКЦИЙ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0650" x="1187450"/>
            <a:ext cy="6686549" cx="6840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/>
        </p:nvSpPr>
        <p:spPr>
          <a:xfrm>
            <a:off y="1503362" x="0"/>
            <a:ext cy="3659186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 Black"/>
              <a:buNone/>
            </a:pPr>
            <a:r>
              <a:rPr strike="noStrike" u="none" b="0" cap="none" baseline="0" sz="6000" lang="en-US" i="0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АКСОНОМЕТРИ-</a:t>
            </a:r>
          </a:p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 Black"/>
              <a:buNone/>
            </a:pPr>
            <a:r>
              <a:rPr strike="noStrike" u="none" b="0" cap="none" baseline="0" sz="6000" lang="en-US" i="0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ЧЕСКИЕ ПРОЕКЦИИ</a:t>
            </a:r>
          </a:p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 Black"/>
              <a:buNone/>
            </a:pPr>
            <a:r>
              <a:rPr strike="noStrike" u="none" b="0" cap="none" baseline="0" sz="6000" lang="en-US" i="0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ПЛОСКИХ ФИГУР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-7937" x="0"/>
            <a:ext cy="6872287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28" name="Shape 22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8" name="Shape 23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/>
        </p:nvSpPr>
        <p:spPr>
          <a:xfrm>
            <a:off y="1503362" x="228600"/>
            <a:ext cy="3776661" cx="8686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9999"/>
              </a:buClr>
              <a:buSzPct val="25000"/>
              <a:buFont typeface="Arial Black"/>
              <a:buNone/>
            </a:pPr>
            <a:r>
              <a:rPr strike="noStrike" u="none" b="0" cap="none" baseline="0" sz="5400" lang="en-US" i="0">
                <a:solidFill>
                  <a:srgbClr val="FF9999"/>
                </a:solidFill>
                <a:latin typeface="Arial Black"/>
                <a:ea typeface="Arial Black"/>
                <a:cs typeface="Arial Black"/>
                <a:sym typeface="Arial Black"/>
              </a:rPr>
              <a:t>ПОСТРОЕНИЕ</a:t>
            </a:r>
          </a:p>
          <a:p>
            <a:pPr algn="ctr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9999"/>
              </a:buClr>
              <a:buSzPct val="25000"/>
              <a:buFont typeface="Arial Black"/>
              <a:buNone/>
            </a:pPr>
            <a:r>
              <a:rPr strike="noStrike" u="none" b="0" cap="none" baseline="0" sz="6600" lang="en-US" i="0">
                <a:solidFill>
                  <a:srgbClr val="FF9999"/>
                </a:solidFill>
                <a:latin typeface="Arial Black"/>
                <a:ea typeface="Arial Black"/>
                <a:cs typeface="Arial Black"/>
                <a:sym typeface="Arial Black"/>
              </a:rPr>
              <a:t>изометрической</a:t>
            </a:r>
            <a:r>
              <a:rPr strike="noStrike" u="none" b="0" cap="none" baseline="0" sz="5400" lang="en-US" i="0">
                <a:solidFill>
                  <a:srgbClr val="FF9999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trike="noStrike" u="none" b="0" cap="none" baseline="0" sz="6600" lang="en-US" i="0">
                <a:solidFill>
                  <a:srgbClr val="FF9999"/>
                </a:solidFill>
                <a:latin typeface="Arial Black"/>
                <a:ea typeface="Arial Black"/>
                <a:cs typeface="Arial Black"/>
                <a:sym typeface="Arial Black"/>
              </a:rPr>
              <a:t>проекции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53" name="Shape 25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58" name="Shape 25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68" name="Shape 26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525" x="0"/>
            <a:ext cy="683736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" x="0"/>
            <a:ext cy="6543675" cx="9183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" x="0"/>
            <a:ext cy="6545262" cx="918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" x="0"/>
            <a:ext cy="6545262" cx="918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" x="0"/>
            <a:ext cy="6545262" cx="918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" x="0"/>
            <a:ext cy="6545262" cx="918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Оформление по умолчанию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